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675" r:id="rId2"/>
    <p:sldMasterId id="2147483663" r:id="rId3"/>
    <p:sldMasterId id="2147483706" r:id="rId4"/>
  </p:sldMasterIdLst>
  <p:notesMasterIdLst>
    <p:notesMasterId r:id="rId21"/>
  </p:notesMasterIdLst>
  <p:sldIdLst>
    <p:sldId id="546" r:id="rId5"/>
    <p:sldId id="534" r:id="rId6"/>
    <p:sldId id="533" r:id="rId7"/>
    <p:sldId id="535" r:id="rId8"/>
    <p:sldId id="536" r:id="rId9"/>
    <p:sldId id="537" r:id="rId10"/>
    <p:sldId id="539" r:id="rId11"/>
    <p:sldId id="542" r:id="rId12"/>
    <p:sldId id="543" r:id="rId13"/>
    <p:sldId id="544" r:id="rId14"/>
    <p:sldId id="540" r:id="rId15"/>
    <p:sldId id="541" r:id="rId16"/>
    <p:sldId id="545" r:id="rId17"/>
    <p:sldId id="507" r:id="rId18"/>
    <p:sldId id="547" r:id="rId19"/>
    <p:sldId id="548" r:id="rId20"/>
  </p:sldIdLst>
  <p:sldSz cx="9144000" cy="5143500" type="screen16x9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黑体" pitchFamily="49" charset="-122"/>
      <p:regular r:id="rId26"/>
    </p:embeddedFont>
    <p:embeddedFont>
      <p:font typeface="楷体" pitchFamily="49" charset="-122"/>
      <p:regular r:id="rId27"/>
    </p:embeddedFont>
    <p:embeddedFont>
      <p:font typeface="幼圆" pitchFamily="49" charset="-122"/>
      <p:regular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FF00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1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05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046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808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015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26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262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9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131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551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342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90" y="1597819"/>
            <a:ext cx="7772221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79" y="2914650"/>
            <a:ext cx="6400443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3150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070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4" y="3305176"/>
            <a:ext cx="7772221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4" y="2180035"/>
            <a:ext cx="7772221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54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4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988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59" y="1151335"/>
            <a:ext cx="404031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59" y="1631156"/>
            <a:ext cx="404031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4" y="1151335"/>
            <a:ext cx="404150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4" y="1631156"/>
            <a:ext cx="404150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6695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5308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1312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2" y="204788"/>
            <a:ext cx="5112019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6"/>
            <a:ext cx="30079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0087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0"/>
            <a:ext cx="5487114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3"/>
            <a:ext cx="5487114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9487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202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4" y="205979"/>
            <a:ext cx="2056477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59" y="205979"/>
            <a:ext cx="6058689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1525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90" y="1597819"/>
            <a:ext cx="7772221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79" y="2914650"/>
            <a:ext cx="6400443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4537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2942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4" y="3305176"/>
            <a:ext cx="7772221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4" y="2180035"/>
            <a:ext cx="7772221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97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5374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0197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59" y="1151335"/>
            <a:ext cx="404031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59" y="1631156"/>
            <a:ext cx="404031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4" y="1151335"/>
            <a:ext cx="404150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4" y="1631156"/>
            <a:ext cx="404150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6149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399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9199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2" y="204788"/>
            <a:ext cx="5112019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6"/>
            <a:ext cx="30079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8155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0"/>
            <a:ext cx="5487114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3"/>
            <a:ext cx="5487114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9460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8505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4" y="205979"/>
            <a:ext cx="2056477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59" y="205979"/>
            <a:ext cx="6058689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8023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5350285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52268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6521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1261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6374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42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1494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35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084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4950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88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1776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9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0419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68522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4592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014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65398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14388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620069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15718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4147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228413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30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6325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61694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354979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75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86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268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68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72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0" Type="http://schemas.openxmlformats.org/officeDocument/2006/relationships/slideLayout" Target="../slideLayouts/slideLayout67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57.xml"/><Relationship Id="rId19" Type="http://schemas.openxmlformats.org/officeDocument/2006/relationships/slideLayout" Target="../slideLayouts/slideLayout66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99593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生活中的负数 用正、负数表示事物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28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60" y="205979"/>
            <a:ext cx="8229481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0" y="1200151"/>
            <a:ext cx="8229481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59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07" y="4767263"/>
            <a:ext cx="289478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2863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4098" name="Picture 2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121" y="-4843"/>
            <a:ext cx="9217121" cy="519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325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60" y="205979"/>
            <a:ext cx="8229481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0" y="1200151"/>
            <a:ext cx="8229481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59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4346E-DEDF-498A-AF7D-A9D39D4BEE6B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07" y="4767263"/>
            <a:ext cx="289478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2863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0" name="Picture 2" descr="E:\王景然\崭新每一天\一头耕牛，每天更新\18秋项目\课件修订\小版本课件\背景_副本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32"/>
            <a:ext cx="9144000" cy="51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843"/>
            <a:ext cx="9143999" cy="51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69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3110850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2.xml"/><Relationship Id="rId7" Type="http://schemas.openxmlformats.org/officeDocument/2006/relationships/slide" Target="slide12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9.pn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9.pn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9.png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9.png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9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slide" Target="slide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slide" Target="slide1.xm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slide" Target="slide3.xml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9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slide" Target="slide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slide" Target="slide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74343" y="1435155"/>
            <a:ext cx="77848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用正、负数表示事物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生活</a:t>
            </a:r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中的负数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47864" y="51470"/>
            <a:ext cx="25922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992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3611471-0EA3-4640-9E29-194A9BCA0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707654"/>
            <a:ext cx="828092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请同学们用正数表示超过标准质量的克数，用负数表示比标准质量少的克数，符合标准质量的用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表示。填写下表。</a:t>
            </a:r>
          </a:p>
        </p:txBody>
      </p:sp>
      <p:graphicFrame>
        <p:nvGraphicFramePr>
          <p:cNvPr id="23" name="内容占位符 7202">
            <a:extLst>
              <a:ext uri="{FF2B5EF4-FFF2-40B4-BE49-F238E27FC236}">
                <a16:creationId xmlns="" xmlns:a16="http://schemas.microsoft.com/office/drawing/2014/main" id="{943F58AF-0605-4110-9211-3CE68FA401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0541761"/>
              </p:ext>
            </p:extLst>
          </p:nvPr>
        </p:nvGraphicFramePr>
        <p:xfrm>
          <a:off x="698942" y="3148302"/>
          <a:ext cx="7566266" cy="1280120"/>
        </p:xfrm>
        <a:graphic>
          <a:graphicData uri="http://schemas.openxmlformats.org/drawingml/2006/table">
            <a:tbl>
              <a:tblPr/>
              <a:tblGrid>
                <a:gridCol w="20580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32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703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29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169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3818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719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2934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455546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袋号</a:t>
                      </a:r>
                    </a:p>
                  </a:txBody>
                  <a:tcPr marT="45710" marB="4571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681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与标准质量相比（克）</a:t>
                      </a:r>
                    </a:p>
                  </a:txBody>
                  <a:tcPr marT="45710" marB="4571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1BF05EAC-B1AC-472A-A455-034B83C95A89}"/>
              </a:ext>
            </a:extLst>
          </p:cNvPr>
          <p:cNvSpPr/>
          <p:nvPr/>
        </p:nvSpPr>
        <p:spPr>
          <a:xfrm>
            <a:off x="2915816" y="3689200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553C5EBA-6EFB-4A8E-97FE-5DF951CF6E25}"/>
              </a:ext>
            </a:extLst>
          </p:cNvPr>
          <p:cNvSpPr/>
          <p:nvPr/>
        </p:nvSpPr>
        <p:spPr>
          <a:xfrm>
            <a:off x="3635896" y="3698817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04672D0A-5CD6-426C-B33A-BC6BCD62755C}"/>
              </a:ext>
            </a:extLst>
          </p:cNvPr>
          <p:cNvSpPr/>
          <p:nvPr/>
        </p:nvSpPr>
        <p:spPr>
          <a:xfrm>
            <a:off x="4502171" y="3684727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C1FD0AFB-13C2-4B39-AF84-AFA11D362C46}"/>
              </a:ext>
            </a:extLst>
          </p:cNvPr>
          <p:cNvSpPr/>
          <p:nvPr/>
        </p:nvSpPr>
        <p:spPr>
          <a:xfrm>
            <a:off x="5233914" y="3694344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7FA36490-B82E-4C64-9C67-42268DD11636}"/>
              </a:ext>
            </a:extLst>
          </p:cNvPr>
          <p:cNvSpPr/>
          <p:nvPr/>
        </p:nvSpPr>
        <p:spPr>
          <a:xfrm>
            <a:off x="6088526" y="3707734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DE589676-B3AD-48DD-8A82-8429EEDBCD31}"/>
              </a:ext>
            </a:extLst>
          </p:cNvPr>
          <p:cNvSpPr/>
          <p:nvPr/>
        </p:nvSpPr>
        <p:spPr>
          <a:xfrm>
            <a:off x="6921247" y="3698788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CCF5FEC-E372-4F67-9F8D-854D481326CF}"/>
              </a:ext>
            </a:extLst>
          </p:cNvPr>
          <p:cNvSpPr/>
          <p:nvPr/>
        </p:nvSpPr>
        <p:spPr>
          <a:xfrm>
            <a:off x="7621516" y="3684727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F8FC6BD2-D8E4-4D5E-A87D-896F1AAF46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483518"/>
            <a:ext cx="7166736" cy="119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25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>
            <a:extLst>
              <a:ext uri="{FF2B5EF4-FFF2-40B4-BE49-F238E27FC236}">
                <a16:creationId xmlns="" xmlns:a16="http://schemas.microsoft.com/office/drawing/2014/main" id="{09F14244-932C-4803-8E33-CDC3EE046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52658" y="2749281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圆角矩形标注 40965">
            <a:extLst>
              <a:ext uri="{FF2B5EF4-FFF2-40B4-BE49-F238E27FC236}">
                <a16:creationId xmlns="" xmlns:a16="http://schemas.microsoft.com/office/drawing/2014/main" id="{FE03DAD4-0BCB-4DAA-A941-A78CBED8E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0112" y="699542"/>
            <a:ext cx="3430000" cy="942975"/>
          </a:xfrm>
          <a:prstGeom prst="wedgeRoundRectCallout">
            <a:avLst>
              <a:gd name="adj1" fmla="val -61367"/>
              <a:gd name="adj2" fmla="val 7019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知道包装袋上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5g”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表示什么意思吗？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619B229-F7B7-4662-A13E-1E94F1B29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662" y="1347614"/>
            <a:ext cx="1787706" cy="2377269"/>
          </a:xfrm>
          <a:prstGeom prst="rect">
            <a:avLst/>
          </a:prstGeom>
        </p:spPr>
      </p:pic>
      <p:sp>
        <p:nvSpPr>
          <p:cNvPr id="15" name="对话气泡: 圆角矩形 14">
            <a:extLst>
              <a:ext uri="{FF2B5EF4-FFF2-40B4-BE49-F238E27FC236}">
                <a16:creationId xmlns="" xmlns:a16="http://schemas.microsoft.com/office/drawing/2014/main" id="{1BEE5F39-13EC-4975-931C-2E47C53D51E7}"/>
              </a:ext>
            </a:extLst>
          </p:cNvPr>
          <p:cNvSpPr/>
          <p:nvPr/>
        </p:nvSpPr>
        <p:spPr>
          <a:xfrm>
            <a:off x="2051720" y="2535918"/>
            <a:ext cx="3636000" cy="1548000"/>
          </a:xfrm>
          <a:prstGeom prst="wedgeRoundRectCallout">
            <a:avLst>
              <a:gd name="adj1" fmla="val -63192"/>
              <a:gd name="adj2" fmla="val -1029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这袋盐的标准质量是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克，比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克或少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克，也就是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495-505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克都在合格范围内。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05" y="699542"/>
            <a:ext cx="1104039" cy="158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43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D05B249-9E0F-4E83-BB42-A7B774D9C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264" y="843558"/>
            <a:ext cx="1553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填一填。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EA0AE3C-6356-4851-91B4-C3BDB12A9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780" y="1347614"/>
            <a:ext cx="80316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）六年级一次语文测试的平均分是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分。如果将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分记作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分，那么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分应记作（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分应记作（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）。某同学的分数记作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-3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分，他的实际得分是（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）分。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B6E9AC6-DB3E-4E39-AFCC-C8ED6157C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2643758"/>
            <a:ext cx="797182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）六（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）班同学的平均体重是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35kg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。如果平均数以下为负，小华的体重记作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-2kg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，那么小华的体重是（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kg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，小明的体重记作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千克，他的实际体重是（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kg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3B90FA39-C186-43E6-B71F-5967D50738B3}"/>
              </a:ext>
            </a:extLst>
          </p:cNvPr>
          <p:cNvSpPr/>
          <p:nvPr/>
        </p:nvSpPr>
        <p:spPr>
          <a:xfrm>
            <a:off x="4644008" y="1678037"/>
            <a:ext cx="732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82BF3F4-FE7F-4628-AF08-65E76D603C07}"/>
              </a:ext>
            </a:extLst>
          </p:cNvPr>
          <p:cNvSpPr/>
          <p:nvPr/>
        </p:nvSpPr>
        <p:spPr>
          <a:xfrm>
            <a:off x="7944306" y="1707654"/>
            <a:ext cx="732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946BBE1-2632-48A1-9823-438F26CBAF74}"/>
              </a:ext>
            </a:extLst>
          </p:cNvPr>
          <p:cNvSpPr/>
          <p:nvPr/>
        </p:nvSpPr>
        <p:spPr>
          <a:xfrm>
            <a:off x="6864186" y="2067694"/>
            <a:ext cx="732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87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35DE6CB8-C91B-4558-9F40-F8721CCE2592}"/>
              </a:ext>
            </a:extLst>
          </p:cNvPr>
          <p:cNvSpPr/>
          <p:nvPr/>
        </p:nvSpPr>
        <p:spPr>
          <a:xfrm>
            <a:off x="7728282" y="3003798"/>
            <a:ext cx="732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EF75D53-0D1B-448C-AB04-7D60694C33AC}"/>
              </a:ext>
            </a:extLst>
          </p:cNvPr>
          <p:cNvSpPr/>
          <p:nvPr/>
        </p:nvSpPr>
        <p:spPr>
          <a:xfrm>
            <a:off x="7380312" y="3334221"/>
            <a:ext cx="732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428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40D543C-0445-4217-9527-768BE0853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72762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六（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）班第一组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名同学的体重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如下：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C8AA24B-5A13-44B4-B284-3497CA928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15566"/>
            <a:ext cx="7112262" cy="838993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D3FC906-7DA2-4A8F-BA6A-6284E60D0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387" y="1779662"/>
            <a:ext cx="72762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名同学的平均体重是多少千克？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5992A0CD-0D74-4CAB-A4B9-568FB4FEC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012" y="2769771"/>
            <a:ext cx="852247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）用正数、负数或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表示出每个人的体重与平均体重相比的结果。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BF342FC-B104-4926-B58E-2C6838C75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708853"/>
            <a:ext cx="7312097" cy="951129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46A6521-21C0-47FE-97BF-334860FBE4AF}"/>
              </a:ext>
            </a:extLst>
          </p:cNvPr>
          <p:cNvSpPr/>
          <p:nvPr/>
        </p:nvSpPr>
        <p:spPr>
          <a:xfrm>
            <a:off x="985002" y="2264554"/>
            <a:ext cx="73314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42+36+37+40+38+35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÷6=38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（千克）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2B5D394-D405-4198-BA16-EB75ED656D10}"/>
              </a:ext>
            </a:extLst>
          </p:cNvPr>
          <p:cNvSpPr/>
          <p:nvPr/>
        </p:nvSpPr>
        <p:spPr>
          <a:xfrm>
            <a:off x="2783180" y="4134134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F3C8DB6-F699-471F-B2CA-5CA1A59D5A10}"/>
              </a:ext>
            </a:extLst>
          </p:cNvPr>
          <p:cNvSpPr/>
          <p:nvPr/>
        </p:nvSpPr>
        <p:spPr>
          <a:xfrm>
            <a:off x="3704164" y="4134134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E2D2C138-8434-47F0-A285-0C18A78C63E9}"/>
              </a:ext>
            </a:extLst>
          </p:cNvPr>
          <p:cNvSpPr/>
          <p:nvPr/>
        </p:nvSpPr>
        <p:spPr>
          <a:xfrm>
            <a:off x="4621840" y="4154865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3CF5F33E-C4BB-4583-A588-F270620C73A1}"/>
              </a:ext>
            </a:extLst>
          </p:cNvPr>
          <p:cNvSpPr/>
          <p:nvPr/>
        </p:nvSpPr>
        <p:spPr>
          <a:xfrm>
            <a:off x="5547864" y="4154865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5A716C26-5F5E-4D73-AC6C-A124665F4268}"/>
              </a:ext>
            </a:extLst>
          </p:cNvPr>
          <p:cNvSpPr/>
          <p:nvPr/>
        </p:nvSpPr>
        <p:spPr>
          <a:xfrm>
            <a:off x="6505428" y="4165047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8FF8128-C05E-4111-9D48-142DEB6F4BFA}"/>
              </a:ext>
            </a:extLst>
          </p:cNvPr>
          <p:cNvSpPr/>
          <p:nvPr/>
        </p:nvSpPr>
        <p:spPr>
          <a:xfrm>
            <a:off x="7447686" y="4134133"/>
            <a:ext cx="5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241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93063185-19CE-4E52-A1C0-54C290703BA0}"/>
              </a:ext>
            </a:extLst>
          </p:cNvPr>
          <p:cNvSpPr/>
          <p:nvPr/>
        </p:nvSpPr>
        <p:spPr>
          <a:xfrm>
            <a:off x="1492611" y="1995686"/>
            <a:ext cx="6105812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收入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、前进、零上、上升、赢利、增加、高出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都用正数表示。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73911E8-F02E-43AF-8819-E294B94155FD}"/>
              </a:ext>
            </a:extLst>
          </p:cNvPr>
          <p:cNvSpPr/>
          <p:nvPr/>
        </p:nvSpPr>
        <p:spPr>
          <a:xfrm>
            <a:off x="1492611" y="2864313"/>
            <a:ext cx="5908853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支出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、后退、零下、下降、亏损、减少、低于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都用负数表示。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B263198C-48EB-41FF-AC62-ACE447DB2BF5}"/>
              </a:ext>
            </a:extLst>
          </p:cNvPr>
          <p:cNvSpPr/>
          <p:nvPr/>
        </p:nvSpPr>
        <p:spPr>
          <a:xfrm>
            <a:off x="1557419" y="3707858"/>
            <a:ext cx="5606869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标准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或基准、海平面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等用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表示。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3347864" y="1563638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9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940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42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5E1EA00-138F-46B2-8F8D-4AB96951D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419622"/>
            <a:ext cx="5653972" cy="2821682"/>
          </a:xfrm>
          <a:prstGeom prst="rect">
            <a:avLst/>
          </a:prstGeom>
        </p:spPr>
      </p:pic>
      <p:sp>
        <p:nvSpPr>
          <p:cNvPr id="9" name="TextBox 56">
            <a:extLst>
              <a:ext uri="{FF2B5EF4-FFF2-40B4-BE49-F238E27FC236}">
                <a16:creationId xmlns="" xmlns:a16="http://schemas.microsoft.com/office/drawing/2014/main" id="{A7999B19-1F98-4E36-8711-2254B4508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843558"/>
            <a:ext cx="56166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走进“开心辞典”比赛现场。</a:t>
            </a:r>
          </a:p>
        </p:txBody>
      </p:sp>
      <p:sp>
        <p:nvSpPr>
          <p:cNvPr id="10" name="对话气泡: 圆角矩形 9">
            <a:extLst>
              <a:ext uri="{FF2B5EF4-FFF2-40B4-BE49-F238E27FC236}">
                <a16:creationId xmlns="" xmlns:a16="http://schemas.microsoft.com/office/drawing/2014/main" id="{C0106B8E-7357-4599-85D3-FDD13EFEE905}"/>
              </a:ext>
            </a:extLst>
          </p:cNvPr>
          <p:cNvSpPr/>
          <p:nvPr/>
        </p:nvSpPr>
        <p:spPr>
          <a:xfrm>
            <a:off x="7092280" y="1851669"/>
            <a:ext cx="1944216" cy="648000"/>
          </a:xfrm>
          <a:prstGeom prst="wedgeRoundRectCallout">
            <a:avLst>
              <a:gd name="adj1" fmla="val -44641"/>
              <a:gd name="adj2" fmla="val 8963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你知道是怎么计分的吗？</a:t>
            </a:r>
            <a:endParaRPr lang="zh-CN" altLang="en-US" sz="24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552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t016eafc775ed182365">
            <a:extLst>
              <a:ext uri="{FF2B5EF4-FFF2-40B4-BE49-F238E27FC236}">
                <a16:creationId xmlns="" xmlns:a16="http://schemas.microsoft.com/office/drawing/2014/main" id="{18AB3657-9C2A-4CAF-A397-7200FE134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844" y="1491630"/>
            <a:ext cx="46863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56">
            <a:extLst>
              <a:ext uri="{FF2B5EF4-FFF2-40B4-BE49-F238E27FC236}">
                <a16:creationId xmlns="" xmlns:a16="http://schemas.microsoft.com/office/drawing/2014/main" id="{FDA9F05F-4475-445E-80F2-BE48EBA73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915566"/>
            <a:ext cx="80648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我们班也来进行一场“兔博士知识竞赛”。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="" xmlns:a16="http://schemas.microsoft.com/office/drawing/2014/main" id="{AA1021A3-19C1-467A-A79F-2AF9B355A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859782"/>
            <a:ext cx="775898" cy="101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对话气泡: 圆角矩形 27">
            <a:extLst>
              <a:ext uri="{FF2B5EF4-FFF2-40B4-BE49-F238E27FC236}">
                <a16:creationId xmlns="" xmlns:a16="http://schemas.microsoft.com/office/drawing/2014/main" id="{E2E97D3F-CB47-40A8-B8A2-EB13B25A798F}"/>
              </a:ext>
            </a:extLst>
          </p:cNvPr>
          <p:cNvSpPr/>
          <p:nvPr/>
        </p:nvSpPr>
        <p:spPr>
          <a:xfrm>
            <a:off x="5004048" y="2139702"/>
            <a:ext cx="3204057" cy="786721"/>
          </a:xfrm>
          <a:prstGeom prst="wedgeRoundRectCallout">
            <a:avLst>
              <a:gd name="adj1" fmla="val 33689"/>
              <a:gd name="adj2" fmla="val 8627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答对一题得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分，答错一题扣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分，不回答得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850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>
            <a:extLst>
              <a:ext uri="{FF2B5EF4-FFF2-40B4-BE49-F238E27FC236}">
                <a16:creationId xmlns="" xmlns:a16="http://schemas.microsoft.com/office/drawing/2014/main" id="{3C45DCD6-1A8A-4089-8F93-1702E1288F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0301806"/>
              </p:ext>
            </p:extLst>
          </p:nvPr>
        </p:nvGraphicFramePr>
        <p:xfrm>
          <a:off x="611033" y="1491630"/>
          <a:ext cx="7777391" cy="2682083"/>
        </p:xfrm>
        <a:graphic>
          <a:graphicData uri="http://schemas.openxmlformats.org/drawingml/2006/table">
            <a:tbl>
              <a:tblPr/>
              <a:tblGrid>
                <a:gridCol w="14144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20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48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0366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4035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720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0310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210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343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9343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4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Picture 29" descr="脸1">
            <a:extLst>
              <a:ext uri="{FF2B5EF4-FFF2-40B4-BE49-F238E27FC236}">
                <a16:creationId xmlns="" xmlns:a16="http://schemas.microsoft.com/office/drawing/2014/main" id="{2CC969E2-18B6-43F0-9B3E-969475898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256" y="843558"/>
            <a:ext cx="808086" cy="64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0" descr="脸3">
            <a:extLst>
              <a:ext uri="{FF2B5EF4-FFF2-40B4-BE49-F238E27FC236}">
                <a16:creationId xmlns="" xmlns:a16="http://schemas.microsoft.com/office/drawing/2014/main" id="{25FB1588-5F0E-4B9D-9235-BE1CF4388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07" y="920367"/>
            <a:ext cx="685428" cy="5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1" descr="脸2">
            <a:extLst>
              <a:ext uri="{FF2B5EF4-FFF2-40B4-BE49-F238E27FC236}">
                <a16:creationId xmlns="" xmlns:a16="http://schemas.microsoft.com/office/drawing/2014/main" id="{BEFF2F3E-75F7-405D-853F-132561110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838" y="911186"/>
            <a:ext cx="725104" cy="580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32">
            <a:extLst>
              <a:ext uri="{FF2B5EF4-FFF2-40B4-BE49-F238E27FC236}">
                <a16:creationId xmlns="" xmlns:a16="http://schemas.microsoft.com/office/drawing/2014/main" id="{7CD29142-E305-4B1B-97D5-69B9E7230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3935" y="999288"/>
            <a:ext cx="11751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15" name="Text Box 33">
            <a:extLst>
              <a:ext uri="{FF2B5EF4-FFF2-40B4-BE49-F238E27FC236}">
                <a16:creationId xmlns="" xmlns:a16="http://schemas.microsoft.com/office/drawing/2014/main" id="{5D1F04BF-501E-44B2-B2FA-BFDC3D471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2586" y="998911"/>
            <a:ext cx="12537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扣</a:t>
            </a:r>
            <a:r>
              <a:rPr lang="en-US" altLang="zh-CN" sz="24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16" name="Text Box 34">
            <a:extLst>
              <a:ext uri="{FF2B5EF4-FFF2-40B4-BE49-F238E27FC236}">
                <a16:creationId xmlns="" xmlns:a16="http://schemas.microsoft.com/office/drawing/2014/main" id="{45271358-908D-4926-8910-3467E3533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1617" y="1022838"/>
            <a:ext cx="12331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en-US" altLang="zh-CN" sz="24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34" name="矩形 11335">
            <a:extLst>
              <a:ext uri="{FF2B5EF4-FFF2-40B4-BE49-F238E27FC236}">
                <a16:creationId xmlns="" xmlns:a16="http://schemas.microsoft.com/office/drawing/2014/main" id="{4673B01A-49DF-48EB-B3A2-B00787394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358410"/>
            <a:ext cx="5149141" cy="48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有三支队伍进行比赛，聪聪记录的答题结果：</a:t>
            </a:r>
          </a:p>
        </p:txBody>
      </p:sp>
      <p:pic>
        <p:nvPicPr>
          <p:cNvPr id="36" name="Picture 30" descr="脸3">
            <a:extLst>
              <a:ext uri="{FF2B5EF4-FFF2-40B4-BE49-F238E27FC236}">
                <a16:creationId xmlns="" xmlns:a16="http://schemas.microsoft.com/office/drawing/2014/main" id="{FE781B02-9C8A-4A19-AAED-57890E5C4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763" y="2175357"/>
            <a:ext cx="685428" cy="5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0" descr="脸3">
            <a:extLst>
              <a:ext uri="{FF2B5EF4-FFF2-40B4-BE49-F238E27FC236}">
                <a16:creationId xmlns="" xmlns:a16="http://schemas.microsoft.com/office/drawing/2014/main" id="{6319D84E-E6F3-457D-8FB0-D193D3462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221" y="2192197"/>
            <a:ext cx="685428" cy="5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0" descr="脸3">
            <a:extLst>
              <a:ext uri="{FF2B5EF4-FFF2-40B4-BE49-F238E27FC236}">
                <a16:creationId xmlns="" xmlns:a16="http://schemas.microsoft.com/office/drawing/2014/main" id="{0D368A80-99C9-482D-B05B-1B69496E6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847" y="2192197"/>
            <a:ext cx="685428" cy="5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0" descr="脸3">
            <a:extLst>
              <a:ext uri="{FF2B5EF4-FFF2-40B4-BE49-F238E27FC236}">
                <a16:creationId xmlns="" xmlns:a16="http://schemas.microsoft.com/office/drawing/2014/main" id="{6AF298B6-A6C7-4C63-BDB7-C2896F491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608" y="2874531"/>
            <a:ext cx="685428" cy="5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0" descr="脸3">
            <a:extLst>
              <a:ext uri="{FF2B5EF4-FFF2-40B4-BE49-F238E27FC236}">
                <a16:creationId xmlns="" xmlns:a16="http://schemas.microsoft.com/office/drawing/2014/main" id="{7355CA85-48DC-4306-B13B-6D56942BC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731" y="2862334"/>
            <a:ext cx="685428" cy="5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30" descr="脸3">
            <a:extLst>
              <a:ext uri="{FF2B5EF4-FFF2-40B4-BE49-F238E27FC236}">
                <a16:creationId xmlns="" xmlns:a16="http://schemas.microsoft.com/office/drawing/2014/main" id="{2EBF3A30-38A9-4E78-94A3-F9633AF26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026" y="2869360"/>
            <a:ext cx="685428" cy="5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30" descr="脸3">
            <a:extLst>
              <a:ext uri="{FF2B5EF4-FFF2-40B4-BE49-F238E27FC236}">
                <a16:creationId xmlns="" xmlns:a16="http://schemas.microsoft.com/office/drawing/2014/main" id="{FDD8EE50-61FC-4FBA-B062-664192DE8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509" y="3574103"/>
            <a:ext cx="685428" cy="5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30" descr="脸3">
            <a:extLst>
              <a:ext uri="{FF2B5EF4-FFF2-40B4-BE49-F238E27FC236}">
                <a16:creationId xmlns="" xmlns:a16="http://schemas.microsoft.com/office/drawing/2014/main" id="{0C220662-9482-42DE-B36F-64C4C860F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507" y="3594040"/>
            <a:ext cx="685428" cy="5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9" descr="脸1">
            <a:extLst>
              <a:ext uri="{FF2B5EF4-FFF2-40B4-BE49-F238E27FC236}">
                <a16:creationId xmlns="" xmlns:a16="http://schemas.microsoft.com/office/drawing/2014/main" id="{457CDD41-0F40-496A-8197-8D9555B95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440" y="2132433"/>
            <a:ext cx="834836" cy="66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29" descr="脸1">
            <a:extLst>
              <a:ext uri="{FF2B5EF4-FFF2-40B4-BE49-F238E27FC236}">
                <a16:creationId xmlns="" xmlns:a16="http://schemas.microsoft.com/office/drawing/2014/main" id="{F17D79B2-0B98-47EB-A7E1-E01BFAB72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139" y="2125632"/>
            <a:ext cx="834836" cy="66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29" descr="脸1">
            <a:extLst>
              <a:ext uri="{FF2B5EF4-FFF2-40B4-BE49-F238E27FC236}">
                <a16:creationId xmlns="" xmlns:a16="http://schemas.microsoft.com/office/drawing/2014/main" id="{63A161B7-789C-4E29-8AE6-1A24206B3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974" y="2809596"/>
            <a:ext cx="834836" cy="66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29" descr="脸1">
            <a:extLst>
              <a:ext uri="{FF2B5EF4-FFF2-40B4-BE49-F238E27FC236}">
                <a16:creationId xmlns="" xmlns:a16="http://schemas.microsoft.com/office/drawing/2014/main" id="{24884580-EBDC-4A94-B3E3-58F32397F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523" y="3521954"/>
            <a:ext cx="834836" cy="66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29" descr="脸1">
            <a:extLst>
              <a:ext uri="{FF2B5EF4-FFF2-40B4-BE49-F238E27FC236}">
                <a16:creationId xmlns="" xmlns:a16="http://schemas.microsoft.com/office/drawing/2014/main" id="{EE6D8E97-4E82-4BC0-B327-8462137808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138" y="3532471"/>
            <a:ext cx="834836" cy="66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31" descr="脸2">
            <a:extLst>
              <a:ext uri="{FF2B5EF4-FFF2-40B4-BE49-F238E27FC236}">
                <a16:creationId xmlns="" xmlns:a16="http://schemas.microsoft.com/office/drawing/2014/main" id="{04ED0846-C761-4FDE-83EE-6AF36E147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523" y="2832671"/>
            <a:ext cx="725104" cy="580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31" descr="脸2">
            <a:extLst>
              <a:ext uri="{FF2B5EF4-FFF2-40B4-BE49-F238E27FC236}">
                <a16:creationId xmlns="" xmlns:a16="http://schemas.microsoft.com/office/drawing/2014/main" id="{9E2E34A0-99B9-43E1-B787-B89E82BF0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026" y="3542738"/>
            <a:ext cx="725104" cy="580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矩形 11335">
            <a:extLst>
              <a:ext uri="{FF2B5EF4-FFF2-40B4-BE49-F238E27FC236}">
                <a16:creationId xmlns="" xmlns:a16="http://schemas.microsoft.com/office/drawing/2014/main" id="{C8C2E2A5-35B9-4E49-84B5-6C164B3C6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4155926"/>
            <a:ext cx="7138411" cy="48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最终哪个队赢了呢？你能用正负数表示答题结果吗？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3" name="图片 5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4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675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4DE064E-6641-48FF-A250-9256ACEA0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83" y="1347614"/>
            <a:ext cx="3548969" cy="2265082"/>
          </a:xfrm>
          <a:prstGeom prst="rect">
            <a:avLst/>
          </a:prstGeom>
        </p:spPr>
      </p:pic>
      <p:sp>
        <p:nvSpPr>
          <p:cNvPr id="8" name="矩形 11335">
            <a:extLst>
              <a:ext uri="{FF2B5EF4-FFF2-40B4-BE49-F238E27FC236}">
                <a16:creationId xmlns="" xmlns:a16="http://schemas.microsoft.com/office/drawing/2014/main" id="{EDD5E566-C686-4D0B-BEE6-45FE7CBFA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586" y="555526"/>
            <a:ext cx="4033614" cy="48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用正负数表示每个队的答题结果：</a:t>
            </a:r>
          </a:p>
        </p:txBody>
      </p:sp>
      <p:graphicFrame>
        <p:nvGraphicFramePr>
          <p:cNvPr id="10" name="表格 9">
            <a:extLst>
              <a:ext uri="{FF2B5EF4-FFF2-40B4-BE49-F238E27FC236}">
                <a16:creationId xmlns="" xmlns:a16="http://schemas.microsoft.com/office/drawing/2014/main" id="{0107DB8D-BCD2-40DC-8374-F0D1702E1F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0191264"/>
              </p:ext>
            </p:extLst>
          </p:nvPr>
        </p:nvGraphicFramePr>
        <p:xfrm>
          <a:off x="3923928" y="1347614"/>
          <a:ext cx="4824536" cy="2229297"/>
        </p:xfrm>
        <a:graphic>
          <a:graphicData uri="http://schemas.openxmlformats.org/drawingml/2006/table">
            <a:tbl>
              <a:tblPr/>
              <a:tblGrid>
                <a:gridCol w="7689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56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833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33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823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8330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9765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132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1600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合计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498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6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en-US" sz="16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612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6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en-US" sz="16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498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6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en-US" sz="16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E60F28B-CD69-4515-834C-46BD3D0E7DE3}"/>
              </a:ext>
            </a:extLst>
          </p:cNvPr>
          <p:cNvSpPr/>
          <p:nvPr/>
        </p:nvSpPr>
        <p:spPr>
          <a:xfrm>
            <a:off x="395536" y="3723878"/>
            <a:ext cx="8480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请同学们做一次场外裁判，计算一下三个队的得分。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862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7058636C-544C-4D1C-A526-6D06A8EFFB0F}"/>
              </a:ext>
            </a:extLst>
          </p:cNvPr>
          <p:cNvSpPr/>
          <p:nvPr/>
        </p:nvSpPr>
        <p:spPr>
          <a:xfrm>
            <a:off x="291313" y="411510"/>
            <a:ext cx="740459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第一队得（    ）分，第二队得（    ）分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队得（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）分。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58C81A25-B2F7-4BF0-9C0F-0D6BC3432F1F}"/>
              </a:ext>
            </a:extLst>
          </p:cNvPr>
          <p:cNvSpPr/>
          <p:nvPr/>
        </p:nvSpPr>
        <p:spPr>
          <a:xfrm>
            <a:off x="5326241" y="1995686"/>
            <a:ext cx="31662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第一队得分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10-10+10+10-10=10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（分）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4B2707AE-D56C-46E0-B4E7-699FC2FC5408}"/>
              </a:ext>
            </a:extLst>
          </p:cNvPr>
          <p:cNvSpPr/>
          <p:nvPr/>
        </p:nvSpPr>
        <p:spPr>
          <a:xfrm>
            <a:off x="5326241" y="2704793"/>
            <a:ext cx="30364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第二队得分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10-10+0+10-10=20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（分）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8D72F55-4E82-4D84-8ED0-DD2C7876D33F}"/>
              </a:ext>
            </a:extLst>
          </p:cNvPr>
          <p:cNvSpPr/>
          <p:nvPr/>
        </p:nvSpPr>
        <p:spPr>
          <a:xfrm>
            <a:off x="5374358" y="3400107"/>
            <a:ext cx="29065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第三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队得分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10+10-10-10+0=0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（分）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2307FDB-1512-4E9E-8A06-9B0F15ADF211}"/>
              </a:ext>
            </a:extLst>
          </p:cNvPr>
          <p:cNvSpPr/>
          <p:nvPr/>
        </p:nvSpPr>
        <p:spPr>
          <a:xfrm>
            <a:off x="2204800" y="411510"/>
            <a:ext cx="56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5A53BA3-3F1B-4634-8B9B-D861B4A331BB}"/>
              </a:ext>
            </a:extLst>
          </p:cNvPr>
          <p:cNvSpPr/>
          <p:nvPr/>
        </p:nvSpPr>
        <p:spPr>
          <a:xfrm>
            <a:off x="5868144" y="453901"/>
            <a:ext cx="56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C73D997F-B2A9-4926-812B-E94D21297A0F}"/>
              </a:ext>
            </a:extLst>
          </p:cNvPr>
          <p:cNvSpPr/>
          <p:nvPr/>
        </p:nvSpPr>
        <p:spPr>
          <a:xfrm>
            <a:off x="2348816" y="843558"/>
            <a:ext cx="56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11335">
            <a:extLst>
              <a:ext uri="{FF2B5EF4-FFF2-40B4-BE49-F238E27FC236}">
                <a16:creationId xmlns="" xmlns:a16="http://schemas.microsoft.com/office/drawing/2014/main" id="{1C8F17FE-FE7A-4F9C-ABD4-191CAF619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4048" y="1131590"/>
            <a:ext cx="2279122" cy="485148"/>
          </a:xfrm>
          <a:prstGeom prst="wedgeRoundRectCallout">
            <a:avLst>
              <a:gd name="adj1" fmla="val 59886"/>
              <a:gd name="adj2" fmla="val 10893"/>
              <a:gd name="adj3" fmla="val 16667"/>
            </a:avLst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我是这样算的：</a:t>
            </a:r>
          </a:p>
        </p:txBody>
      </p:sp>
      <p:graphicFrame>
        <p:nvGraphicFramePr>
          <p:cNvPr id="23" name="表格 22">
            <a:extLst>
              <a:ext uri="{FF2B5EF4-FFF2-40B4-BE49-F238E27FC236}">
                <a16:creationId xmlns="" xmlns:a16="http://schemas.microsoft.com/office/drawing/2014/main" id="{0107DB8D-BCD2-40DC-8374-F0D1702E1F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0339268"/>
              </p:ext>
            </p:extLst>
          </p:nvPr>
        </p:nvGraphicFramePr>
        <p:xfrm>
          <a:off x="394698" y="1779662"/>
          <a:ext cx="4681214" cy="2198309"/>
        </p:xfrm>
        <a:graphic>
          <a:graphicData uri="http://schemas.openxmlformats.org/drawingml/2006/table">
            <a:tbl>
              <a:tblPr/>
              <a:tblGrid>
                <a:gridCol w="7461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41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630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630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6209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6300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7990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82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合计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498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6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en-US" sz="16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612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6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en-US" sz="16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498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6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en-US" sz="16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4" name="Picture 3">
            <a:extLst>
              <a:ext uri="{FF2B5EF4-FFF2-40B4-BE49-F238E27FC236}">
                <a16:creationId xmlns="" xmlns:a16="http://schemas.microsoft.com/office/drawing/2014/main" id="{A661DA22-A06A-4AC9-820F-9B71B70D0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059582"/>
            <a:ext cx="792088" cy="9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056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58C81A25-B2F7-4BF0-9C0F-0D6BC3432F1F}"/>
              </a:ext>
            </a:extLst>
          </p:cNvPr>
          <p:cNvSpPr/>
          <p:nvPr/>
        </p:nvSpPr>
        <p:spPr>
          <a:xfrm>
            <a:off x="5445576" y="2067694"/>
            <a:ext cx="35189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第一队得分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3×10-2×10=30-20=10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（分）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4B2707AE-D56C-46E0-B4E7-699FC2FC5408}"/>
              </a:ext>
            </a:extLst>
          </p:cNvPr>
          <p:cNvSpPr/>
          <p:nvPr/>
        </p:nvSpPr>
        <p:spPr>
          <a:xfrm>
            <a:off x="5443518" y="2775580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第二队得分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3×10-1×10=20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（分）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8D72F55-4E82-4D84-8ED0-DD2C7876D33F}"/>
              </a:ext>
            </a:extLst>
          </p:cNvPr>
          <p:cNvSpPr/>
          <p:nvPr/>
        </p:nvSpPr>
        <p:spPr>
          <a:xfrm>
            <a:off x="5445576" y="3443771"/>
            <a:ext cx="2621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第三队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得分：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2×10-2×10=0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（分）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7058636C-544C-4D1C-A526-6D06A8EFFB0F}"/>
              </a:ext>
            </a:extLst>
          </p:cNvPr>
          <p:cNvSpPr/>
          <p:nvPr/>
        </p:nvSpPr>
        <p:spPr>
          <a:xfrm>
            <a:off x="251520" y="393507"/>
            <a:ext cx="740459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第一队得（    ）分，第二队得（    ）分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队得（   ）分。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62307FDB-1512-4E9E-8A06-9B0F15ADF211}"/>
              </a:ext>
            </a:extLst>
          </p:cNvPr>
          <p:cNvSpPr/>
          <p:nvPr/>
        </p:nvSpPr>
        <p:spPr>
          <a:xfrm>
            <a:off x="2225527" y="339502"/>
            <a:ext cx="56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75A53BA3-3F1B-4634-8B9B-D861B4A331BB}"/>
              </a:ext>
            </a:extLst>
          </p:cNvPr>
          <p:cNvSpPr/>
          <p:nvPr/>
        </p:nvSpPr>
        <p:spPr>
          <a:xfrm>
            <a:off x="5805200" y="346970"/>
            <a:ext cx="56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C73D997F-B2A9-4926-812B-E94D21297A0F}"/>
              </a:ext>
            </a:extLst>
          </p:cNvPr>
          <p:cNvSpPr/>
          <p:nvPr/>
        </p:nvSpPr>
        <p:spPr>
          <a:xfrm>
            <a:off x="2276808" y="771550"/>
            <a:ext cx="56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8" name="表格 27">
            <a:extLst>
              <a:ext uri="{FF2B5EF4-FFF2-40B4-BE49-F238E27FC236}">
                <a16:creationId xmlns="" xmlns:a16="http://schemas.microsoft.com/office/drawing/2014/main" id="{0107DB8D-BCD2-40DC-8374-F0D1702E1F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2284535"/>
              </p:ext>
            </p:extLst>
          </p:nvPr>
        </p:nvGraphicFramePr>
        <p:xfrm>
          <a:off x="394842" y="1741593"/>
          <a:ext cx="4681214" cy="2198309"/>
        </p:xfrm>
        <a:graphic>
          <a:graphicData uri="http://schemas.openxmlformats.org/drawingml/2006/table">
            <a:tbl>
              <a:tblPr/>
              <a:tblGrid>
                <a:gridCol w="7461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41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630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630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6209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6300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7990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82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zh-CN" sz="16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题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0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合计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498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6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en-US" sz="16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612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6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en-US" sz="16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498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600" b="1" spc="-16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第三队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+10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-10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6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0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zh-CN" altLang="en-US" sz="16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9" name="Picture 2">
            <a:extLst>
              <a:ext uri="{FF2B5EF4-FFF2-40B4-BE49-F238E27FC236}">
                <a16:creationId xmlns="" xmlns:a16="http://schemas.microsoft.com/office/drawing/2014/main" id="{94E9EA82-42B3-4811-9C33-1124944FF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277" y="1203598"/>
            <a:ext cx="1060179" cy="923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2" name="矩形 11335">
            <a:extLst>
              <a:ext uri="{FF2B5EF4-FFF2-40B4-BE49-F238E27FC236}">
                <a16:creationId xmlns="" xmlns:a16="http://schemas.microsoft.com/office/drawing/2014/main" id="{1C8F17FE-FE7A-4F9C-ABD4-191CAF619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214" y="1222506"/>
            <a:ext cx="2279122" cy="485148"/>
          </a:xfrm>
          <a:prstGeom prst="wedgeRoundRectCallout">
            <a:avLst>
              <a:gd name="adj1" fmla="val 59886"/>
              <a:gd name="adj2" fmla="val 10893"/>
              <a:gd name="adj3" fmla="val 16667"/>
            </a:avLst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我是这样算的：</a:t>
            </a:r>
          </a:p>
        </p:txBody>
      </p:sp>
    </p:spTree>
    <p:extLst>
      <p:ext uri="{BB962C8B-B14F-4D97-AF65-F5344CB8AC3E}">
        <p14:creationId xmlns:p14="http://schemas.microsoft.com/office/powerpoint/2010/main" val="134135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4" grpId="0"/>
      <p:bldP spid="26" grpId="0"/>
      <p:bldP spid="27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7171">
            <a:extLst>
              <a:ext uri="{FF2B5EF4-FFF2-40B4-BE49-F238E27FC236}">
                <a16:creationId xmlns="" xmlns:a16="http://schemas.microsoft.com/office/drawing/2014/main" id="{97A6FFAE-4B67-483B-9A30-D3D9C79780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3071071"/>
              </p:ext>
            </p:extLst>
          </p:nvPr>
        </p:nvGraphicFramePr>
        <p:xfrm>
          <a:off x="827584" y="1491630"/>
          <a:ext cx="7541450" cy="1239674"/>
        </p:xfrm>
        <a:graphic>
          <a:graphicData uri="http://schemas.openxmlformats.org/drawingml/2006/table">
            <a:tbl>
              <a:tblPr/>
              <a:tblGrid>
                <a:gridCol w="20517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41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62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70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125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05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414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2627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856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袋号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540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质量（克）</a:t>
                      </a:r>
                    </a:p>
                  </a:txBody>
                  <a:tcPr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456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453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455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458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455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454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457</a:t>
                      </a:r>
                    </a:p>
                  </a:txBody>
                  <a:tcPr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F429014-7617-4BEC-97CB-6151583B3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7" y="339502"/>
            <a:ext cx="825563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有一批袋装白糖，标准质量为每袋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455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克，质检人员抽取了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袋进行检测，结果如下：</a:t>
            </a:r>
          </a:p>
        </p:txBody>
      </p:sp>
      <p:sp>
        <p:nvSpPr>
          <p:cNvPr id="17" name="对话气泡: 圆角矩形 16">
            <a:extLst>
              <a:ext uri="{FF2B5EF4-FFF2-40B4-BE49-F238E27FC236}">
                <a16:creationId xmlns="" xmlns:a16="http://schemas.microsoft.com/office/drawing/2014/main" id="{75139D2A-BF14-4121-9671-D542DB963985}"/>
              </a:ext>
            </a:extLst>
          </p:cNvPr>
          <p:cNvSpPr/>
          <p:nvPr/>
        </p:nvSpPr>
        <p:spPr>
          <a:xfrm>
            <a:off x="2267744" y="3219822"/>
            <a:ext cx="4608512" cy="504056"/>
          </a:xfrm>
          <a:prstGeom prst="wedgeRoundRectCallout">
            <a:avLst>
              <a:gd name="adj1" fmla="val -58576"/>
              <a:gd name="adj2" fmla="val -2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袋白糖与标准质量相差多少克？</a:t>
            </a:r>
            <a:endParaRPr lang="zh-CN" altLang="en-US" sz="2400" b="1" dirty="0"/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721" y="3003798"/>
            <a:ext cx="1104039" cy="158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0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8FC6BD2-D8E4-4D5E-A87D-896F1AAF4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83518"/>
            <a:ext cx="7166736" cy="1192827"/>
          </a:xfrm>
          <a:prstGeom prst="rect">
            <a:avLst/>
          </a:prstGeom>
        </p:spPr>
      </p:pic>
      <p:sp>
        <p:nvSpPr>
          <p:cNvPr id="17" name="对话气泡: 圆角矩形 16">
            <a:extLst>
              <a:ext uri="{FF2B5EF4-FFF2-40B4-BE49-F238E27FC236}">
                <a16:creationId xmlns="" xmlns:a16="http://schemas.microsoft.com/office/drawing/2014/main" id="{75139D2A-BF14-4121-9671-D542DB963985}"/>
              </a:ext>
            </a:extLst>
          </p:cNvPr>
          <p:cNvSpPr/>
          <p:nvPr/>
        </p:nvSpPr>
        <p:spPr>
          <a:xfrm>
            <a:off x="1835696" y="1923678"/>
            <a:ext cx="3026681" cy="994595"/>
          </a:xfrm>
          <a:prstGeom prst="wedgeRoundRectCallout">
            <a:avLst>
              <a:gd name="adj1" fmla="val -66129"/>
              <a:gd name="adj2" fmla="val -1509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与标准质量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455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克相比较，第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袋多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表示，第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en-US" altLang="zh-CN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="" xmlns:a16="http://schemas.microsoft.com/office/drawing/2014/main" id="{A661DA22-A06A-4AC9-820F-9B71B70D0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5575" y="1827922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="" xmlns:a16="http://schemas.microsoft.com/office/drawing/2014/main" id="{94E9EA82-42B3-4811-9C33-1124944FF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803734"/>
            <a:ext cx="1032936" cy="1136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对话气泡: 圆角矩形 19">
            <a:extLst>
              <a:ext uri="{FF2B5EF4-FFF2-40B4-BE49-F238E27FC236}">
                <a16:creationId xmlns="" xmlns:a16="http://schemas.microsoft.com/office/drawing/2014/main" id="{77FC654E-199E-46AE-87A4-C11658FA0921}"/>
              </a:ext>
            </a:extLst>
          </p:cNvPr>
          <p:cNvSpPr/>
          <p:nvPr/>
        </p:nvSpPr>
        <p:spPr>
          <a:xfrm>
            <a:off x="4788024" y="2890361"/>
            <a:ext cx="2704204" cy="994595"/>
          </a:xfrm>
          <a:prstGeom prst="wedgeRoundRectCallout">
            <a:avLst>
              <a:gd name="adj1" fmla="val 62692"/>
              <a:gd name="adj2" fmla="val -1399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袋多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+3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表示，第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袋少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表示，第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袋多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en-US" altLang="zh-CN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sp>
        <p:nvSpPr>
          <p:cNvPr id="22" name="对话气泡: 圆角矩形 21">
            <a:extLst>
              <a:ext uri="{FF2B5EF4-FFF2-40B4-BE49-F238E27FC236}">
                <a16:creationId xmlns="" xmlns:a16="http://schemas.microsoft.com/office/drawing/2014/main" id="{D423D0E0-44FD-4869-B824-D63B7ACEF7BF}"/>
              </a:ext>
            </a:extLst>
          </p:cNvPr>
          <p:cNvSpPr/>
          <p:nvPr/>
        </p:nvSpPr>
        <p:spPr>
          <a:xfrm>
            <a:off x="2095938" y="3293210"/>
            <a:ext cx="2497543" cy="913287"/>
          </a:xfrm>
          <a:prstGeom prst="wedgeRoundRectCallout">
            <a:avLst>
              <a:gd name="adj1" fmla="val -68960"/>
              <a:gd name="adj2" fmla="val -72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袋与第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袋与标准质量相等，可以用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30" y="3291830"/>
            <a:ext cx="947974" cy="135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62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953</Words>
  <Application>Microsoft Office PowerPoint</Application>
  <PresentationFormat>全屏显示(16:9)</PresentationFormat>
  <Paragraphs>209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Calibri</vt:lpstr>
      <vt:lpstr>黑体</vt:lpstr>
      <vt:lpstr>楷体</vt:lpstr>
      <vt:lpstr>幼圆</vt:lpstr>
      <vt:lpstr>Wingdings</vt:lpstr>
      <vt:lpstr>Office 主题</vt:lpstr>
      <vt:lpstr>1_自定义设计方案</vt:lpstr>
      <vt:lpstr>自定义设计方案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2018-10-31T06:47:20Z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